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22"/>
  </p:notesMasterIdLst>
  <p:sldIdLst>
    <p:sldId id="2203" r:id="rId2"/>
    <p:sldId id="2204" r:id="rId3"/>
    <p:sldId id="2213" r:id="rId4"/>
    <p:sldId id="2214" r:id="rId5"/>
    <p:sldId id="2215" r:id="rId6"/>
    <p:sldId id="2208" r:id="rId7"/>
    <p:sldId id="2209" r:id="rId8"/>
    <p:sldId id="2053" r:id="rId9"/>
    <p:sldId id="2146" r:id="rId10"/>
    <p:sldId id="2193" r:id="rId11"/>
    <p:sldId id="2211" r:id="rId12"/>
    <p:sldId id="2210" r:id="rId13"/>
    <p:sldId id="2200" r:id="rId14"/>
    <p:sldId id="2195" r:id="rId15"/>
    <p:sldId id="2201" r:id="rId16"/>
    <p:sldId id="2196" r:id="rId17"/>
    <p:sldId id="2202" r:id="rId18"/>
    <p:sldId id="2212" r:id="rId19"/>
    <p:sldId id="2063" r:id="rId20"/>
    <p:sldId id="2104" r:id="rId21"/>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204"/>
    <a:srgbClr val="000000"/>
    <a:srgbClr val="9C866E"/>
    <a:srgbClr val="6E5B4C"/>
    <a:srgbClr val="820000"/>
    <a:srgbClr val="0A0A0A"/>
    <a:srgbClr val="101010"/>
    <a:srgbClr val="0D0D0D"/>
    <a:srgbClr val="00040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89008" autoAdjust="0"/>
  </p:normalViewPr>
  <p:slideViewPr>
    <p:cSldViewPr>
      <p:cViewPr varScale="1">
        <p:scale>
          <a:sx n="92" d="100"/>
          <a:sy n="92" d="100"/>
        </p:scale>
        <p:origin x="126" y="306"/>
      </p:cViewPr>
      <p:guideLst>
        <p:guide orient="horz" pos="1620"/>
        <p:guide pos="2880"/>
      </p:guideLst>
    </p:cSldViewPr>
  </p:slideViewPr>
  <p:outlineViewPr>
    <p:cViewPr varScale="1">
      <p:scale>
        <a:sx n="33" d="100"/>
        <a:sy n="33" d="100"/>
      </p:scale>
      <p:origin x="0" y="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2978377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3057746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1397330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3740716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53066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372372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2353965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3487677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18</a:t>
            </a:fld>
            <a:endParaRPr lang="en-US"/>
          </a:p>
        </p:txBody>
      </p:sp>
    </p:spTree>
    <p:extLst>
      <p:ext uri="{BB962C8B-B14F-4D97-AF65-F5344CB8AC3E}">
        <p14:creationId xmlns:p14="http://schemas.microsoft.com/office/powerpoint/2010/main" val="93246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20</a:t>
            </a:fld>
            <a:endParaRPr lang="en-US"/>
          </a:p>
        </p:txBody>
      </p:sp>
    </p:spTree>
    <p:extLst>
      <p:ext uri="{BB962C8B-B14F-4D97-AF65-F5344CB8AC3E}">
        <p14:creationId xmlns:p14="http://schemas.microsoft.com/office/powerpoint/2010/main" val="4008247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3015767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dirty="0"/>
          </a:p>
        </p:txBody>
      </p:sp>
    </p:spTree>
    <p:extLst>
      <p:ext uri="{BB962C8B-B14F-4D97-AF65-F5344CB8AC3E}">
        <p14:creationId xmlns:p14="http://schemas.microsoft.com/office/powerpoint/2010/main" val="997720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dirty="0"/>
          </a:p>
        </p:txBody>
      </p:sp>
    </p:spTree>
    <p:extLst>
      <p:ext uri="{BB962C8B-B14F-4D97-AF65-F5344CB8AC3E}">
        <p14:creationId xmlns:p14="http://schemas.microsoft.com/office/powerpoint/2010/main" val="3224117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5</a:t>
            </a:fld>
            <a:endParaRPr lang="en-US" dirty="0"/>
          </a:p>
        </p:txBody>
      </p:sp>
    </p:spTree>
    <p:extLst>
      <p:ext uri="{BB962C8B-B14F-4D97-AF65-F5344CB8AC3E}">
        <p14:creationId xmlns:p14="http://schemas.microsoft.com/office/powerpoint/2010/main" val="1503054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6</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7</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parables use the analogy of a master returning and asking his servants to give account</a:t>
            </a:r>
            <a:r>
              <a:rPr lang="en-US" baseline="0" dirty="0" smtClean="0"/>
              <a:t> of what they did/had</a:t>
            </a:r>
          </a:p>
          <a:p>
            <a:r>
              <a:rPr lang="en-US" baseline="0" dirty="0" smtClean="0"/>
              <a:t>Parable of the Talents</a:t>
            </a:r>
          </a:p>
          <a:p>
            <a:r>
              <a:rPr lang="en-US" baseline="0" dirty="0" smtClean="0"/>
              <a:t>Parable of the Unjust Steward</a:t>
            </a:r>
          </a:p>
          <a:p>
            <a:r>
              <a:rPr lang="en-US" baseline="0" dirty="0" smtClean="0"/>
              <a:t>Parable of the Unmerciful Servant</a:t>
            </a:r>
            <a:endParaRPr lang="en-US" dirty="0" smtClean="0"/>
          </a:p>
          <a:p>
            <a:endParaRPr lang="en-US" dirty="0" smtClean="0"/>
          </a:p>
          <a:p>
            <a:r>
              <a:rPr lang="en-US" dirty="0" smtClean="0"/>
              <a:t>Lu 12:42 And the Lord said, "Who then is that faithful and wise steward, whom his master will make ruler over his household, to give them their portion of food in due season? 43 "Blessed is that servant whom his master will find so doing when he comes.</a:t>
            </a:r>
          </a:p>
          <a:p>
            <a:r>
              <a:rPr lang="en-US" dirty="0" smtClean="0"/>
              <a:t> 44 "Truly, I say to you that he will make him ruler over all that he has. 45 "But if that servant says in his heart, 'My master is delaying his coming,' and begins to beat the male and female servants, and to eat and drink and be drunk, 46 "the master of that servant will come on a day when he is not looking for him, and at an hour when he is not aware, and will cut him in two and appoint him his portion with the unbelievers. 47 "And that servant who knew his master's will, and did not prepare himself or do according to his will, shall be beaten with many stripes. 48 "But he who did not know, yet committed things deserving of stripes, shall be beaten with few. For everyone to whom much is given, from him much will be required; and to whom much has been committed, of him they will ask the more.</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8</a:t>
            </a:fld>
            <a:endParaRPr lang="en-GB"/>
          </a:p>
        </p:txBody>
      </p:sp>
    </p:spTree>
    <p:extLst>
      <p:ext uri="{BB962C8B-B14F-4D97-AF65-F5344CB8AC3E}">
        <p14:creationId xmlns:p14="http://schemas.microsoft.com/office/powerpoint/2010/main" val="3135272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1528773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959850" cy="3867150"/>
          </a:xfrm>
        </p:spPr>
        <p:txBody>
          <a:bodyPr>
            <a:noAutofit/>
          </a:bodyPr>
          <a:lstStyle/>
          <a:p>
            <a:pPr marL="0" indent="0" algn="just">
              <a:buNone/>
            </a:pPr>
            <a:r>
              <a:rPr lang="en-US" sz="3400" dirty="0" smtClean="0">
                <a:effectLst>
                  <a:glow rad="228600">
                    <a:srgbClr val="000000"/>
                  </a:glow>
                </a:effectLst>
              </a:rPr>
              <a:t>Judgment is described as giving account</a:t>
            </a:r>
          </a:p>
          <a:p>
            <a:pPr marL="0" indent="0" algn="just">
              <a:buNone/>
            </a:pPr>
            <a:endParaRPr lang="en-US" sz="3400" dirty="0">
              <a:effectLst>
                <a:glow rad="228600">
                  <a:srgbClr val="000000"/>
                </a:glow>
              </a:effectLst>
            </a:endParaRPr>
          </a:p>
          <a:p>
            <a:pPr marL="0" indent="0" algn="just">
              <a:buNone/>
            </a:pPr>
            <a:r>
              <a:rPr lang="en-US" sz="3400" dirty="0" smtClean="0">
                <a:effectLst>
                  <a:glow rad="228600">
                    <a:srgbClr val="000000"/>
                  </a:glow>
                </a:effectLst>
              </a:rPr>
              <a:t>What does it mean to “give an account”?</a:t>
            </a:r>
          </a:p>
          <a:p>
            <a:pPr marL="0" indent="0" algn="just">
              <a:buNone/>
            </a:pPr>
            <a:r>
              <a:rPr lang="en-US" sz="3400" dirty="0">
                <a:effectLst>
                  <a:glow rad="228600">
                    <a:srgbClr val="000000"/>
                  </a:glow>
                </a:effectLst>
              </a:rPr>
              <a:t>	</a:t>
            </a:r>
            <a:r>
              <a:rPr lang="en-US" sz="3400" dirty="0" smtClean="0">
                <a:effectLst>
                  <a:glow rad="228600">
                    <a:srgbClr val="000000"/>
                  </a:glow>
                </a:effectLst>
              </a:rPr>
              <a:t>Telling a story: what did you do?</a:t>
            </a:r>
          </a:p>
          <a:p>
            <a:pPr marL="0" indent="0" algn="just">
              <a:buNone/>
            </a:pPr>
            <a:r>
              <a:rPr lang="en-US" sz="3400" dirty="0">
                <a:effectLst>
                  <a:glow rad="228600">
                    <a:srgbClr val="000000"/>
                  </a:glow>
                </a:effectLst>
              </a:rPr>
              <a:t>	</a:t>
            </a:r>
            <a:r>
              <a:rPr lang="en-US" sz="3400" dirty="0" smtClean="0">
                <a:effectLst>
                  <a:glow rad="228600">
                    <a:srgbClr val="000000"/>
                  </a:glow>
                </a:effectLst>
              </a:rPr>
              <a:t>Bringing back results: what did you do?</a:t>
            </a:r>
          </a:p>
          <a:p>
            <a:pPr marL="0" indent="0" algn="just">
              <a:buNone/>
            </a:pPr>
            <a:r>
              <a:rPr lang="en-US" sz="3400" dirty="0">
                <a:effectLst>
                  <a:glow rad="228600">
                    <a:srgbClr val="000000"/>
                  </a:glow>
                </a:effectLst>
              </a:rPr>
              <a:t>	</a:t>
            </a:r>
            <a:r>
              <a:rPr lang="en-US" sz="3400" dirty="0" smtClean="0">
                <a:effectLst>
                  <a:glow rad="228600">
                    <a:srgbClr val="000000"/>
                  </a:glow>
                </a:effectLst>
              </a:rPr>
              <a:t>Balancing numbers: what did you do?</a:t>
            </a:r>
            <a:endParaRPr lang="en-US" sz="3600" dirty="0" smtClean="0">
              <a:effectLst>
                <a:glow rad="228600">
                  <a:srgbClr val="000000"/>
                </a:glow>
              </a:effectLst>
            </a:endParaRPr>
          </a:p>
          <a:p>
            <a:pPr marL="0" indent="0" algn="just">
              <a:buNone/>
            </a:pP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The Accounting Parables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428008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5" end="5"/>
                                            </p:txEl>
                                          </p:spTgt>
                                        </p:tgtEl>
                                        <p:attrNameLst>
                                          <p:attrName>style.visibility</p:attrName>
                                        </p:attrNameLst>
                                      </p:cBhvr>
                                      <p:to>
                                        <p:strVal val="visible"/>
                                      </p:to>
                                    </p:set>
                                    <p:animEffect transition="in" filter="fade">
                                      <p:cBhvr>
                                        <p:cTn id="2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959850" cy="3867150"/>
          </a:xfrm>
        </p:spPr>
        <p:txBody>
          <a:bodyPr>
            <a:noAutofit/>
          </a:bodyPr>
          <a:lstStyle/>
          <a:p>
            <a:pPr marL="0" indent="0" algn="just">
              <a:buNone/>
            </a:pPr>
            <a:r>
              <a:rPr lang="en-US" sz="3400" dirty="0" smtClean="0">
                <a:solidFill>
                  <a:schemeClr val="tx1">
                    <a:lumMod val="65000"/>
                  </a:schemeClr>
                </a:solidFill>
                <a:effectLst>
                  <a:glow rad="228600">
                    <a:srgbClr val="000000"/>
                  </a:glow>
                </a:effectLst>
              </a:rPr>
              <a:t>Judgment is described as giving account</a:t>
            </a:r>
          </a:p>
          <a:p>
            <a:pPr marL="0" indent="0" algn="just">
              <a:buNone/>
            </a:pPr>
            <a:endParaRPr lang="en-US" sz="3400" dirty="0">
              <a:solidFill>
                <a:schemeClr val="tx1">
                  <a:lumMod val="65000"/>
                </a:schemeClr>
              </a:solidFill>
              <a:effectLst>
                <a:glow rad="228600">
                  <a:srgbClr val="000000"/>
                </a:glow>
              </a:effectLst>
            </a:endParaRPr>
          </a:p>
          <a:p>
            <a:pPr marL="0" indent="0" algn="just">
              <a:buNone/>
            </a:pPr>
            <a:r>
              <a:rPr lang="en-US" sz="3400" dirty="0" smtClean="0">
                <a:solidFill>
                  <a:schemeClr val="tx1">
                    <a:lumMod val="65000"/>
                  </a:schemeClr>
                </a:solidFill>
                <a:effectLst>
                  <a:glow rad="228600">
                    <a:srgbClr val="000000"/>
                  </a:glow>
                </a:effectLst>
              </a:rPr>
              <a:t>What does it mean to “give an account”?</a:t>
            </a:r>
          </a:p>
          <a:p>
            <a:pPr marL="0" indent="0" algn="just">
              <a:buNone/>
            </a:pPr>
            <a:endParaRPr lang="en-US" sz="3400" dirty="0">
              <a:effectLst>
                <a:glow rad="228600">
                  <a:srgbClr val="000000"/>
                </a:glow>
              </a:effectLst>
            </a:endParaRPr>
          </a:p>
          <a:p>
            <a:pPr marL="0" indent="0" algn="just">
              <a:buNone/>
            </a:pPr>
            <a:r>
              <a:rPr lang="en-US" sz="3400" dirty="0" smtClean="0">
                <a:effectLst>
                  <a:glow rad="228600">
                    <a:srgbClr val="000000"/>
                  </a:glow>
                </a:effectLst>
              </a:rPr>
              <a:t>Imagine what it might be like when God says…….</a:t>
            </a: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The Accounting Parables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51268650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38125" y="1276350"/>
            <a:ext cx="8686800" cy="3867150"/>
          </a:xfrm>
        </p:spPr>
        <p:txBody>
          <a:bodyPr>
            <a:noAutofit/>
          </a:bodyPr>
          <a:lstStyle/>
          <a:p>
            <a:pPr marL="0" indent="0" algn="just">
              <a:buNone/>
            </a:pPr>
            <a:r>
              <a:rPr lang="en-US" sz="3400" b="1" dirty="0" smtClean="0">
                <a:effectLst>
                  <a:glow rad="228600">
                    <a:srgbClr val="000000"/>
                  </a:glow>
                </a:effectLst>
              </a:rPr>
              <a:t>Give an account for what you have said </a:t>
            </a:r>
          </a:p>
          <a:p>
            <a:pPr marL="0" indent="0" algn="just">
              <a:buNone/>
            </a:pPr>
            <a:r>
              <a:rPr lang="en-US" sz="3400" dirty="0" smtClean="0">
                <a:effectLst>
                  <a:glow rad="228600">
                    <a:srgbClr val="000000"/>
                  </a:glow>
                </a:effectLst>
              </a:rPr>
              <a:t>"</a:t>
            </a:r>
            <a:r>
              <a:rPr lang="en-US" sz="3400" i="1" dirty="0">
                <a:effectLst>
                  <a:glow rad="228600">
                    <a:srgbClr val="000000"/>
                  </a:glow>
                </a:effectLst>
              </a:rPr>
              <a:t>But I say to you that for every idle word men may speak, they will give account of it in the day of </a:t>
            </a:r>
            <a:r>
              <a:rPr lang="en-US" sz="3400" i="1" dirty="0" smtClean="0">
                <a:effectLst>
                  <a:glow rad="228600">
                    <a:srgbClr val="000000"/>
                  </a:glow>
                </a:effectLst>
              </a:rPr>
              <a:t>judgment. For </a:t>
            </a:r>
            <a:r>
              <a:rPr lang="en-US" sz="3400" i="1" dirty="0">
                <a:effectLst>
                  <a:glow rad="228600">
                    <a:srgbClr val="000000"/>
                  </a:glow>
                </a:effectLst>
              </a:rPr>
              <a:t>by your words you will be justified, and by your words you will be condemned</a:t>
            </a:r>
            <a:r>
              <a:rPr lang="en-US" sz="3400" dirty="0" smtClean="0">
                <a:effectLst>
                  <a:glow rad="228600">
                    <a:srgbClr val="000000"/>
                  </a:glow>
                </a:effectLst>
              </a:rPr>
              <a:t>.“																	Matthew </a:t>
            </a:r>
            <a:r>
              <a:rPr lang="en-US" sz="3400" dirty="0">
                <a:effectLst>
                  <a:glow rad="228600">
                    <a:srgbClr val="000000"/>
                  </a:glow>
                </a:effectLst>
              </a:rPr>
              <a:t>12:36</a:t>
            </a:r>
          </a:p>
          <a:p>
            <a:pPr marL="0" indent="0" algn="just">
              <a:buNone/>
            </a:pP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Giving the Account</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6963971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38125" y="1276350"/>
            <a:ext cx="8686800" cy="3867150"/>
          </a:xfrm>
        </p:spPr>
        <p:txBody>
          <a:bodyPr>
            <a:noAutofit/>
          </a:bodyPr>
          <a:lstStyle/>
          <a:p>
            <a:pPr marL="0" indent="0" algn="just">
              <a:buNone/>
            </a:pPr>
            <a:r>
              <a:rPr lang="en-US" sz="3400" b="1" dirty="0">
                <a:effectLst>
                  <a:glow rad="228600">
                    <a:srgbClr val="000000"/>
                  </a:glow>
                </a:effectLst>
              </a:rPr>
              <a:t>Give an account for what you have said </a:t>
            </a:r>
          </a:p>
          <a:p>
            <a:pPr marL="0" indent="0" algn="just">
              <a:buNone/>
            </a:pPr>
            <a:r>
              <a:rPr lang="en-US" sz="3400" dirty="0" smtClean="0">
                <a:effectLst>
                  <a:glow rad="228600">
                    <a:srgbClr val="000000"/>
                  </a:glow>
                </a:effectLst>
              </a:rPr>
              <a:t>	“How did you talk to your co-workers?”</a:t>
            </a:r>
          </a:p>
          <a:p>
            <a:pPr marL="0" indent="0" algn="just">
              <a:buNone/>
            </a:pPr>
            <a:r>
              <a:rPr lang="en-US" sz="3400" dirty="0">
                <a:effectLst>
                  <a:glow rad="228600">
                    <a:srgbClr val="000000"/>
                  </a:glow>
                </a:effectLst>
              </a:rPr>
              <a:t>	</a:t>
            </a:r>
            <a:r>
              <a:rPr lang="en-US" sz="3400" dirty="0" smtClean="0">
                <a:effectLst>
                  <a:glow rad="228600">
                    <a:srgbClr val="000000"/>
                  </a:glow>
                </a:effectLst>
              </a:rPr>
              <a:t>“What did you write on Facebook?”</a:t>
            </a:r>
          </a:p>
          <a:p>
            <a:pPr marL="0" indent="0" algn="just">
              <a:buNone/>
            </a:pPr>
            <a:r>
              <a:rPr lang="en-US" sz="3400" dirty="0">
                <a:effectLst>
                  <a:glow rad="228600">
                    <a:srgbClr val="000000"/>
                  </a:glow>
                </a:effectLst>
              </a:rPr>
              <a:t>	</a:t>
            </a:r>
            <a:r>
              <a:rPr lang="en-US" sz="3400" dirty="0" smtClean="0">
                <a:effectLst>
                  <a:glow rad="228600">
                    <a:srgbClr val="000000"/>
                  </a:glow>
                </a:effectLst>
              </a:rPr>
              <a:t>“What did you say about your brother?”</a:t>
            </a:r>
          </a:p>
          <a:p>
            <a:pPr marL="0" indent="0" algn="just">
              <a:buNone/>
            </a:pPr>
            <a:r>
              <a:rPr lang="en-US" sz="3400" dirty="0">
                <a:effectLst>
                  <a:glow rad="228600">
                    <a:srgbClr val="000000"/>
                  </a:glow>
                </a:effectLst>
              </a:rPr>
              <a:t>	</a:t>
            </a:r>
            <a:r>
              <a:rPr lang="en-US" sz="3400" dirty="0" smtClean="0">
                <a:effectLst>
                  <a:glow rad="228600">
                    <a:srgbClr val="000000"/>
                  </a:glow>
                </a:effectLst>
              </a:rPr>
              <a:t>“Did you discourage your sister?”</a:t>
            </a:r>
          </a:p>
          <a:p>
            <a:pPr marL="0" indent="0" algn="just">
              <a:buNone/>
            </a:pPr>
            <a:r>
              <a:rPr lang="en-US" sz="3400" dirty="0">
                <a:effectLst>
                  <a:glow rad="228600">
                    <a:srgbClr val="000000"/>
                  </a:glow>
                </a:effectLst>
              </a:rPr>
              <a:t>	</a:t>
            </a:r>
            <a:r>
              <a:rPr lang="en-US" sz="3400" dirty="0" smtClean="0">
                <a:effectLst>
                  <a:glow rad="228600">
                    <a:srgbClr val="000000"/>
                  </a:glow>
                </a:effectLst>
              </a:rPr>
              <a:t>“Did you speak the truth?”</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Giving the Account</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3435061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5" end="5"/>
                                            </p:txEl>
                                          </p:spTgt>
                                        </p:tgtEl>
                                        <p:attrNameLst>
                                          <p:attrName>style.visibility</p:attrName>
                                        </p:attrNameLst>
                                      </p:cBhvr>
                                      <p:to>
                                        <p:strVal val="visible"/>
                                      </p:to>
                                    </p:set>
                                    <p:animEffect transition="in" filter="fade">
                                      <p:cBhvr>
                                        <p:cTn id="2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534400" cy="3867150"/>
          </a:xfrm>
        </p:spPr>
        <p:txBody>
          <a:bodyPr>
            <a:noAutofit/>
          </a:bodyPr>
          <a:lstStyle/>
          <a:p>
            <a:pPr marL="0" indent="0" algn="just">
              <a:buNone/>
            </a:pPr>
            <a:r>
              <a:rPr lang="en-US" sz="3400" b="1" dirty="0">
                <a:effectLst>
                  <a:glow rad="228600">
                    <a:srgbClr val="000000"/>
                  </a:glow>
                </a:effectLst>
              </a:rPr>
              <a:t>Give an account for what you </a:t>
            </a:r>
            <a:r>
              <a:rPr lang="en-US" sz="3400" b="1" dirty="0" smtClean="0">
                <a:effectLst>
                  <a:glow rad="228600">
                    <a:srgbClr val="000000"/>
                  </a:glow>
                </a:effectLst>
              </a:rPr>
              <a:t>have done </a:t>
            </a:r>
          </a:p>
          <a:p>
            <a:pPr marL="0" indent="0" algn="just">
              <a:buNone/>
            </a:pPr>
            <a:r>
              <a:rPr lang="en-US" sz="3400" i="1" dirty="0" smtClean="0">
                <a:effectLst>
                  <a:glow rad="228600">
                    <a:srgbClr val="000000"/>
                  </a:glow>
                </a:effectLst>
              </a:rPr>
              <a:t>For </a:t>
            </a:r>
            <a:r>
              <a:rPr lang="en-US" sz="3400" i="1" dirty="0">
                <a:effectLst>
                  <a:glow rad="228600">
                    <a:srgbClr val="000000"/>
                  </a:glow>
                </a:effectLst>
              </a:rPr>
              <a:t>we must all appear before the judgment seat of Christ, that each one may receive the things done in the body, according to what he has done, whether good or bad</a:t>
            </a:r>
            <a:r>
              <a:rPr lang="en-US" sz="3400" dirty="0">
                <a:effectLst>
                  <a:glow rad="228600">
                    <a:srgbClr val="000000"/>
                  </a:glow>
                </a:effectLst>
              </a:rPr>
              <a:t>. </a:t>
            </a:r>
            <a:r>
              <a:rPr lang="en-US" sz="3400" dirty="0" smtClean="0">
                <a:effectLst>
                  <a:glow rad="228600">
                    <a:srgbClr val="000000"/>
                  </a:glow>
                </a:effectLst>
              </a:rPr>
              <a:t>											2 </a:t>
            </a:r>
            <a:r>
              <a:rPr lang="en-US" sz="3400" dirty="0">
                <a:effectLst>
                  <a:glow rad="228600">
                    <a:srgbClr val="000000"/>
                  </a:glow>
                </a:effectLst>
              </a:rPr>
              <a:t>Corinthians </a:t>
            </a:r>
            <a:r>
              <a:rPr lang="en-US" sz="3400" dirty="0" smtClean="0">
                <a:effectLst>
                  <a:glow rad="228600">
                    <a:srgbClr val="000000"/>
                  </a:glow>
                </a:effectLst>
              </a:rPr>
              <a:t>5:10</a:t>
            </a: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Giving the Account</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557129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400" b="1" dirty="0">
                <a:effectLst>
                  <a:glow rad="228600">
                    <a:srgbClr val="000000"/>
                  </a:glow>
                </a:effectLst>
              </a:rPr>
              <a:t>Give an account for what you </a:t>
            </a:r>
            <a:r>
              <a:rPr lang="en-US" sz="3400" b="1" dirty="0" smtClean="0">
                <a:effectLst>
                  <a:glow rad="228600">
                    <a:srgbClr val="000000"/>
                  </a:glow>
                </a:effectLst>
              </a:rPr>
              <a:t>have done </a:t>
            </a:r>
          </a:p>
          <a:p>
            <a:pPr marL="0" indent="0" algn="just">
              <a:buNone/>
            </a:pPr>
            <a:r>
              <a:rPr lang="en-US" sz="3400" dirty="0" smtClean="0">
                <a:effectLst>
                  <a:glow rad="228600">
                    <a:srgbClr val="000000"/>
                  </a:glow>
                </a:effectLst>
              </a:rPr>
              <a:t>	“What kind of father or mother were you?”</a:t>
            </a:r>
          </a:p>
          <a:p>
            <a:pPr marL="0" indent="0" algn="just">
              <a:buNone/>
            </a:pPr>
            <a:r>
              <a:rPr lang="en-US" sz="3400" dirty="0">
                <a:effectLst>
                  <a:glow rad="228600">
                    <a:srgbClr val="000000"/>
                  </a:glow>
                </a:effectLst>
              </a:rPr>
              <a:t>	</a:t>
            </a:r>
            <a:r>
              <a:rPr lang="en-US" sz="3400" dirty="0" smtClean="0">
                <a:effectLst>
                  <a:glow rad="228600">
                    <a:srgbClr val="000000"/>
                  </a:glow>
                </a:effectLst>
              </a:rPr>
              <a:t>“Did you work for your employer?”</a:t>
            </a:r>
          </a:p>
          <a:p>
            <a:pPr marL="0" indent="0" algn="just">
              <a:buNone/>
            </a:pPr>
            <a:r>
              <a:rPr lang="en-US" sz="3400" dirty="0">
                <a:effectLst>
                  <a:glow rad="228600">
                    <a:srgbClr val="000000"/>
                  </a:glow>
                </a:effectLst>
              </a:rPr>
              <a:t>	</a:t>
            </a:r>
            <a:r>
              <a:rPr lang="en-US" sz="3400" dirty="0" smtClean="0">
                <a:effectLst>
                  <a:glow rad="228600">
                    <a:srgbClr val="000000"/>
                  </a:glow>
                </a:effectLst>
              </a:rPr>
              <a:t>“Did you serve your church family?”</a:t>
            </a:r>
          </a:p>
          <a:p>
            <a:pPr marL="0" indent="0" algn="just">
              <a:buNone/>
            </a:pPr>
            <a:r>
              <a:rPr lang="en-US" sz="3400" dirty="0">
                <a:effectLst>
                  <a:glow rad="228600">
                    <a:srgbClr val="000000"/>
                  </a:glow>
                </a:effectLst>
              </a:rPr>
              <a:t>	</a:t>
            </a:r>
            <a:r>
              <a:rPr lang="en-US" sz="3400" dirty="0" smtClean="0">
                <a:effectLst>
                  <a:glow rad="228600">
                    <a:srgbClr val="000000"/>
                  </a:glow>
                </a:effectLst>
              </a:rPr>
              <a:t>“Did you enable others to stumble and sin?”</a:t>
            </a: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Giving the Account</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5814141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686800" cy="3867150"/>
          </a:xfrm>
        </p:spPr>
        <p:txBody>
          <a:bodyPr>
            <a:noAutofit/>
          </a:bodyPr>
          <a:lstStyle/>
          <a:p>
            <a:pPr marL="0" indent="0" algn="just">
              <a:buNone/>
            </a:pPr>
            <a:r>
              <a:rPr lang="en-US" sz="3400" b="1" dirty="0">
                <a:effectLst>
                  <a:glow rad="228600">
                    <a:srgbClr val="000000"/>
                  </a:glow>
                </a:effectLst>
              </a:rPr>
              <a:t>Give an account for what </a:t>
            </a:r>
            <a:r>
              <a:rPr lang="en-US" sz="3400" b="1" dirty="0" smtClean="0">
                <a:effectLst>
                  <a:glow rad="228600">
                    <a:srgbClr val="000000"/>
                  </a:glow>
                </a:effectLst>
              </a:rPr>
              <a:t>I have given you</a:t>
            </a:r>
            <a:endParaRPr lang="en-US" sz="3400" b="1" dirty="0">
              <a:effectLst>
                <a:glow rad="228600">
                  <a:srgbClr val="000000"/>
                </a:glow>
              </a:effectLst>
            </a:endParaRPr>
          </a:p>
          <a:p>
            <a:pPr marL="0" indent="0" algn="just">
              <a:buNone/>
            </a:pPr>
            <a:r>
              <a:rPr lang="en-US" sz="3400" i="1" dirty="0" smtClean="0">
                <a:effectLst>
                  <a:glow rad="228600">
                    <a:srgbClr val="000000"/>
                  </a:glow>
                </a:effectLst>
              </a:rPr>
              <a:t>But </a:t>
            </a:r>
            <a:r>
              <a:rPr lang="en-US" sz="3400" i="1" dirty="0">
                <a:effectLst>
                  <a:glow rad="228600">
                    <a:srgbClr val="000000"/>
                  </a:glow>
                </a:effectLst>
              </a:rPr>
              <a:t>this I say: He who sows sparingly will also reap sparingly, and he who sows bountifully will also reap bountifully</a:t>
            </a:r>
            <a:r>
              <a:rPr lang="en-US" sz="3400" i="1" dirty="0" smtClean="0">
                <a:effectLst>
                  <a:glow rad="228600">
                    <a:srgbClr val="000000"/>
                  </a:glow>
                </a:effectLst>
              </a:rPr>
              <a:t>. So </a:t>
            </a:r>
            <a:r>
              <a:rPr lang="en-US" sz="3400" i="1" dirty="0">
                <a:effectLst>
                  <a:glow rad="228600">
                    <a:srgbClr val="000000"/>
                  </a:glow>
                </a:effectLst>
              </a:rPr>
              <a:t>let each one give as he purposes in his heart, not grudgingly or of necessity; for God loves a cheerful giver</a:t>
            </a:r>
            <a:r>
              <a:rPr lang="en-US" sz="3400" dirty="0" smtClean="0">
                <a:effectLst>
                  <a:glow rad="228600">
                    <a:srgbClr val="000000"/>
                  </a:glow>
                </a:effectLst>
              </a:rPr>
              <a:t>. 									2 Corinthians 9:6-7 </a:t>
            </a:r>
            <a:r>
              <a:rPr lang="en-US" sz="3600" dirty="0" smtClean="0">
                <a:effectLst>
                  <a:glow rad="228600">
                    <a:srgbClr val="000000"/>
                  </a:glow>
                </a:effectLst>
              </a:rPr>
              <a:t>	</a:t>
            </a:r>
          </a:p>
          <a:p>
            <a:pPr marL="0" indent="0" algn="just">
              <a:buNone/>
            </a:pP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Giving the Account</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0981900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686800" cy="3867150"/>
          </a:xfrm>
        </p:spPr>
        <p:txBody>
          <a:bodyPr>
            <a:noAutofit/>
          </a:bodyPr>
          <a:lstStyle/>
          <a:p>
            <a:pPr marL="0" indent="0" algn="just">
              <a:buNone/>
            </a:pPr>
            <a:r>
              <a:rPr lang="en-US" sz="3400" b="1" dirty="0">
                <a:effectLst>
                  <a:glow rad="228600">
                    <a:srgbClr val="000000"/>
                  </a:glow>
                </a:effectLst>
              </a:rPr>
              <a:t>Give an account for what I have given you</a:t>
            </a:r>
          </a:p>
          <a:p>
            <a:pPr marL="0" indent="0" algn="just">
              <a:buNone/>
            </a:pPr>
            <a:r>
              <a:rPr lang="en-US" sz="3400" dirty="0" smtClean="0">
                <a:effectLst>
                  <a:glow rad="228600">
                    <a:srgbClr val="000000"/>
                  </a:glow>
                </a:effectLst>
              </a:rPr>
              <a:t>	“What did you do with your money?”</a:t>
            </a:r>
          </a:p>
          <a:p>
            <a:pPr marL="0" indent="0" algn="just">
              <a:buNone/>
            </a:pPr>
            <a:r>
              <a:rPr lang="en-US" sz="3400" dirty="0">
                <a:effectLst>
                  <a:glow rad="228600">
                    <a:srgbClr val="000000"/>
                  </a:glow>
                </a:effectLst>
              </a:rPr>
              <a:t>	</a:t>
            </a:r>
            <a:r>
              <a:rPr lang="en-US" sz="3400" dirty="0" smtClean="0">
                <a:effectLst>
                  <a:glow rad="228600">
                    <a:srgbClr val="000000"/>
                  </a:glow>
                </a:effectLst>
              </a:rPr>
              <a:t>“What did you do with your possessions?” </a:t>
            </a:r>
          </a:p>
          <a:p>
            <a:pPr marL="0" indent="0" algn="just">
              <a:buNone/>
            </a:pPr>
            <a:r>
              <a:rPr lang="en-US" sz="3400" dirty="0">
                <a:effectLst>
                  <a:glow rad="228600">
                    <a:srgbClr val="000000"/>
                  </a:glow>
                </a:effectLst>
              </a:rPr>
              <a:t>	</a:t>
            </a:r>
            <a:r>
              <a:rPr lang="en-US" sz="3400" dirty="0" smtClean="0">
                <a:effectLst>
                  <a:glow rad="228600">
                    <a:srgbClr val="000000"/>
                  </a:glow>
                </a:effectLst>
              </a:rPr>
              <a:t>“What did you do with your time?”</a:t>
            </a:r>
          </a:p>
          <a:p>
            <a:pPr marL="0" indent="0" algn="just">
              <a:buNone/>
            </a:pPr>
            <a:r>
              <a:rPr lang="en-US" sz="3400" dirty="0">
                <a:effectLst>
                  <a:glow rad="228600">
                    <a:srgbClr val="000000"/>
                  </a:glow>
                </a:effectLst>
              </a:rPr>
              <a:t>	</a:t>
            </a:r>
            <a:r>
              <a:rPr lang="en-US" sz="3400" dirty="0" smtClean="0">
                <a:effectLst>
                  <a:glow rad="228600">
                    <a:srgbClr val="000000"/>
                  </a:glow>
                </a:effectLst>
              </a:rPr>
              <a:t>“What did you do with your abilities?”</a:t>
            </a:r>
          </a:p>
          <a:p>
            <a:pPr marL="0" indent="0" algn="just">
              <a:buNone/>
            </a:pPr>
            <a:r>
              <a:rPr lang="en-US" sz="3400" dirty="0">
                <a:effectLst>
                  <a:glow rad="228600">
                    <a:srgbClr val="000000"/>
                  </a:glow>
                </a:effectLst>
              </a:rPr>
              <a:t>	</a:t>
            </a:r>
            <a:r>
              <a:rPr lang="en-US" sz="3400" dirty="0" smtClean="0">
                <a:effectLst>
                  <a:glow rad="228600">
                    <a:srgbClr val="000000"/>
                  </a:glow>
                </a:effectLst>
              </a:rPr>
              <a:t>“What did you do with your health?”</a:t>
            </a:r>
          </a:p>
          <a:p>
            <a:pPr marL="0" indent="0" algn="just">
              <a:buNone/>
            </a:pP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Giving the Account</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5754428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5" end="5"/>
                                            </p:txEl>
                                          </p:spTgt>
                                        </p:tgtEl>
                                        <p:attrNameLst>
                                          <p:attrName>style.visibility</p:attrName>
                                        </p:attrNameLst>
                                      </p:cBhvr>
                                      <p:to>
                                        <p:strVal val="visible"/>
                                      </p:to>
                                    </p:set>
                                    <p:animEffect transition="in" filter="fade">
                                      <p:cBhvr>
                                        <p:cTn id="2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112520"/>
            <a:ext cx="8959850" cy="4030980"/>
          </a:xfrm>
        </p:spPr>
        <p:txBody>
          <a:bodyPr>
            <a:noAutofit/>
          </a:bodyPr>
          <a:lstStyle/>
          <a:p>
            <a:pPr marL="0" indent="0" algn="just">
              <a:buNone/>
            </a:pPr>
            <a:r>
              <a:rPr lang="en-US" sz="3400" dirty="0" smtClean="0">
                <a:effectLst>
                  <a:glow rad="228600">
                    <a:srgbClr val="000000"/>
                  </a:glow>
                </a:effectLst>
              </a:rPr>
              <a:t>Understanding or creating expectations</a:t>
            </a:r>
          </a:p>
          <a:p>
            <a:pPr marL="0" indent="0" algn="just">
              <a:buNone/>
            </a:pPr>
            <a:r>
              <a:rPr lang="en-US" sz="3400" dirty="0">
                <a:effectLst>
                  <a:glow rad="228600">
                    <a:srgbClr val="000000"/>
                  </a:glow>
                </a:effectLst>
              </a:rPr>
              <a:t>	</a:t>
            </a:r>
            <a:r>
              <a:rPr lang="en-US" sz="3400" dirty="0" smtClean="0">
                <a:effectLst>
                  <a:glow rad="228600">
                    <a:srgbClr val="000000"/>
                  </a:glow>
                </a:effectLst>
              </a:rPr>
              <a:t>Setting goals </a:t>
            </a:r>
          </a:p>
          <a:p>
            <a:pPr marL="0" indent="0" algn="just">
              <a:buNone/>
            </a:pPr>
            <a:r>
              <a:rPr lang="en-US" sz="3400" dirty="0">
                <a:effectLst>
                  <a:glow rad="228600">
                    <a:srgbClr val="000000"/>
                  </a:glow>
                </a:effectLst>
              </a:rPr>
              <a:t>	</a:t>
            </a:r>
            <a:r>
              <a:rPr lang="en-US" sz="3400" dirty="0" smtClean="0">
                <a:effectLst>
                  <a:glow rad="228600">
                    <a:srgbClr val="000000"/>
                  </a:glow>
                </a:effectLst>
              </a:rPr>
              <a:t>Finding what others expect </a:t>
            </a:r>
          </a:p>
          <a:p>
            <a:pPr marL="0" indent="0" algn="just">
              <a:buNone/>
            </a:pPr>
            <a:endParaRPr lang="en-US" sz="3400" dirty="0">
              <a:effectLst>
                <a:glow rad="228600">
                  <a:srgbClr val="000000"/>
                </a:glow>
              </a:effectLst>
            </a:endParaRPr>
          </a:p>
          <a:p>
            <a:pPr marL="0" indent="0" algn="just">
              <a:buNone/>
            </a:pPr>
            <a:r>
              <a:rPr lang="en-US" sz="3400" dirty="0" smtClean="0">
                <a:effectLst>
                  <a:glow rad="228600">
                    <a:srgbClr val="000000"/>
                  </a:glow>
                </a:effectLst>
              </a:rPr>
              <a:t>Accepting </a:t>
            </a:r>
            <a:r>
              <a:rPr lang="en-US" sz="3400" dirty="0">
                <a:effectLst>
                  <a:glow rad="228600">
                    <a:srgbClr val="000000"/>
                  </a:glow>
                </a:effectLst>
              </a:rPr>
              <a:t>responsibility for </a:t>
            </a:r>
            <a:r>
              <a:rPr lang="en-US" sz="3400" dirty="0" smtClean="0">
                <a:effectLst>
                  <a:glow rad="228600">
                    <a:srgbClr val="000000"/>
                  </a:glow>
                </a:effectLst>
              </a:rPr>
              <a:t>behavior</a:t>
            </a:r>
          </a:p>
          <a:p>
            <a:pPr marL="0" indent="0" algn="just">
              <a:buNone/>
            </a:pPr>
            <a:r>
              <a:rPr lang="en-US" sz="3400" dirty="0">
                <a:effectLst>
                  <a:glow rad="228600">
                    <a:srgbClr val="000000"/>
                  </a:glow>
                </a:effectLst>
              </a:rPr>
              <a:t>	</a:t>
            </a:r>
            <a:r>
              <a:rPr lang="en-US" sz="3400" dirty="0" smtClean="0">
                <a:effectLst>
                  <a:glow rad="228600">
                    <a:srgbClr val="000000"/>
                  </a:glow>
                </a:effectLst>
              </a:rPr>
              <a:t>Admitting mistakes and weaknesses</a:t>
            </a:r>
          </a:p>
          <a:p>
            <a:pPr marL="0" indent="0" algn="just">
              <a:buNone/>
            </a:pPr>
            <a:endParaRPr lang="en-US" sz="3400" dirty="0" smtClean="0">
              <a:effectLst>
                <a:glow rad="228600">
                  <a:srgbClr val="000000"/>
                </a:glow>
              </a:effectLst>
            </a:endParaRPr>
          </a:p>
          <a:p>
            <a:pPr marL="0" indent="0" algn="just">
              <a:buNone/>
            </a:pPr>
            <a:r>
              <a:rPr lang="en-US" sz="3400" dirty="0" smtClean="0">
                <a:effectLst>
                  <a:glow rad="228600">
                    <a:srgbClr val="000000"/>
                  </a:glow>
                </a:effectLst>
              </a:rPr>
              <a:t>  </a:t>
            </a: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6000" dirty="0" smtClean="0">
                <a:effectLst>
                  <a:glow rad="228600">
                    <a:srgbClr val="030400"/>
                  </a:glow>
                  <a:outerShdw blurRad="50800" dist="63500" dir="2700000" algn="tl" rotWithShape="0">
                    <a:srgbClr val="000000">
                      <a:alpha val="48000"/>
                    </a:srgbClr>
                  </a:outerShdw>
                </a:effectLst>
                <a:latin typeface="+mn-lt"/>
              </a:rPr>
              <a:t>Learning To Be Accountable</a:t>
            </a:r>
            <a:endParaRPr lang="en-US" sz="6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4478678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fade">
                                      <p:cBhvr>
                                        <p:cTn id="2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6:60-71</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Departure of many disciples</a:t>
            </a:r>
          </a:p>
          <a:p>
            <a:pPr marL="0" indent="0" algn="just">
              <a:buNone/>
            </a:pPr>
            <a:r>
              <a:rPr lang="en-US" sz="3750" dirty="0"/>
              <a:t>	</a:t>
            </a:r>
            <a:r>
              <a:rPr lang="en-US" sz="3750" dirty="0" smtClean="0"/>
              <a:t>Offended</a:t>
            </a:r>
          </a:p>
          <a:p>
            <a:pPr marL="0" indent="0" algn="just">
              <a:buNone/>
            </a:pPr>
            <a:r>
              <a:rPr lang="en-US" sz="3750" dirty="0"/>
              <a:t>	</a:t>
            </a:r>
            <a:r>
              <a:rPr lang="en-US" sz="3750" dirty="0" smtClean="0"/>
              <a:t>Lack of understanding</a:t>
            </a:r>
            <a:endParaRPr lang="en-US" sz="3750" dirty="0"/>
          </a:p>
        </p:txBody>
      </p:sp>
    </p:spTree>
    <p:extLst>
      <p:ext uri="{BB962C8B-B14F-4D97-AF65-F5344CB8AC3E}">
        <p14:creationId xmlns:p14="http://schemas.microsoft.com/office/powerpoint/2010/main" val="50088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428750"/>
            <a:ext cx="8763000" cy="3714750"/>
          </a:xfrm>
        </p:spPr>
        <p:txBody>
          <a:bodyPr>
            <a:noAutofit/>
          </a:bodyPr>
          <a:lstStyle/>
          <a:p>
            <a:pPr marL="0" indent="0" algn="just">
              <a:buNone/>
            </a:pPr>
            <a:r>
              <a:rPr lang="en-US" sz="3600" dirty="0" smtClean="0">
                <a:effectLst>
                  <a:glow rad="228600">
                    <a:srgbClr val="000000"/>
                  </a:glow>
                </a:effectLst>
              </a:rPr>
              <a:t>Hearing and believing – Rom. 10:14</a:t>
            </a:r>
          </a:p>
          <a:p>
            <a:pPr marL="0" indent="0" algn="just">
              <a:buNone/>
            </a:pPr>
            <a:r>
              <a:rPr lang="en-US" sz="3600" dirty="0" smtClean="0">
                <a:effectLst>
                  <a:glow rad="228600">
                    <a:srgbClr val="000000"/>
                  </a:glow>
                </a:effectLst>
              </a:rPr>
              <a:t>Confessing – 1 John 2:23</a:t>
            </a:r>
          </a:p>
          <a:p>
            <a:pPr marL="0" indent="0" algn="just">
              <a:buNone/>
            </a:pPr>
            <a:r>
              <a:rPr lang="en-US" sz="3600" dirty="0" smtClean="0">
                <a:effectLst>
                  <a:glow rad="228600">
                    <a:srgbClr val="000000"/>
                  </a:glow>
                </a:effectLst>
              </a:rPr>
              <a:t>Repenting – Acts 2:38</a:t>
            </a:r>
          </a:p>
          <a:p>
            <a:pPr marL="0" indent="0" algn="just">
              <a:buNone/>
            </a:pPr>
            <a:r>
              <a:rPr lang="en-US" sz="3600" dirty="0" smtClean="0">
                <a:effectLst>
                  <a:glow rad="228600">
                    <a:srgbClr val="000000"/>
                  </a:glow>
                </a:effectLst>
              </a:rPr>
              <a:t>Being baptized – Mark 16:16</a:t>
            </a:r>
          </a:p>
          <a:p>
            <a:pPr marL="0" indent="0" algn="just">
              <a:buNone/>
            </a:pPr>
            <a:r>
              <a:rPr lang="en-US" sz="3600" dirty="0" smtClean="0">
                <a:effectLst>
                  <a:glow rad="228600">
                    <a:srgbClr val="000000"/>
                  </a:glow>
                </a:effectLst>
              </a:rPr>
              <a:t>Remaining faithful until death – Rev. 2:10</a:t>
            </a:r>
            <a:endParaRPr lang="en-US" sz="36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177290"/>
          </a:xfrm>
        </p:spPr>
        <p:txBody>
          <a:bodyPr>
            <a:noAutofit/>
          </a:bodyPr>
          <a:lstStyle/>
          <a:p>
            <a:pPr algn="ctr" eaLnBrk="1" hangingPunct="1">
              <a:defRPr/>
            </a:pPr>
            <a:r>
              <a:rPr lang="en-US" sz="6000" dirty="0" smtClean="0">
                <a:effectLst>
                  <a:glow rad="228600">
                    <a:srgbClr val="030400"/>
                  </a:glow>
                  <a:outerShdw blurRad="50800" dist="63500" dir="2700000" algn="tl" rotWithShape="0">
                    <a:srgbClr val="000000">
                      <a:alpha val="48000"/>
                    </a:srgbClr>
                  </a:outerShdw>
                </a:effectLst>
                <a:latin typeface="+mn-lt"/>
              </a:rPr>
              <a:t>Accounting For Your Soul</a:t>
            </a:r>
            <a:endParaRPr lang="en-US" sz="6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3811599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6:60-71</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Departure of many disciples</a:t>
            </a:r>
          </a:p>
          <a:p>
            <a:pPr marL="0" indent="0" algn="just">
              <a:buNone/>
            </a:pPr>
            <a:r>
              <a:rPr lang="en-US" sz="3750" dirty="0"/>
              <a:t>	</a:t>
            </a:r>
            <a:endParaRPr lang="en-US" sz="3750" dirty="0" smtClean="0"/>
          </a:p>
          <a:p>
            <a:pPr marL="0" indent="0" algn="just">
              <a:buNone/>
            </a:pPr>
            <a:r>
              <a:rPr lang="en-US" sz="3750" dirty="0" smtClean="0"/>
              <a:t>The Words of Jesus are Life</a:t>
            </a:r>
          </a:p>
          <a:p>
            <a:pPr marL="0" indent="0" algn="just">
              <a:buNone/>
            </a:pPr>
            <a:r>
              <a:rPr lang="en-US" sz="3750" dirty="0"/>
              <a:t>	</a:t>
            </a:r>
            <a:r>
              <a:rPr lang="en-US" sz="3750" dirty="0" smtClean="0"/>
              <a:t>Obtaining eternal life through them</a:t>
            </a:r>
          </a:p>
          <a:p>
            <a:pPr marL="0" indent="0" algn="just">
              <a:buNone/>
            </a:pPr>
            <a:r>
              <a:rPr lang="en-US" sz="3750" dirty="0"/>
              <a:t>	</a:t>
            </a:r>
            <a:r>
              <a:rPr lang="en-US" sz="3750" dirty="0" smtClean="0"/>
              <a:t>Consuming His words</a:t>
            </a:r>
          </a:p>
          <a:p>
            <a:pPr marL="0" indent="0" algn="just">
              <a:buNone/>
            </a:pPr>
            <a:r>
              <a:rPr lang="en-US" sz="3750" dirty="0"/>
              <a:t>	</a:t>
            </a:r>
            <a:r>
              <a:rPr lang="en-US" sz="3750" dirty="0" smtClean="0"/>
              <a:t>Coming to Him by these words</a:t>
            </a:r>
          </a:p>
        </p:txBody>
      </p:sp>
    </p:spTree>
    <p:extLst>
      <p:ext uri="{BB962C8B-B14F-4D97-AF65-F5344CB8AC3E}">
        <p14:creationId xmlns:p14="http://schemas.microsoft.com/office/powerpoint/2010/main" val="438087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6:60-71</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Departure of many disciples</a:t>
            </a:r>
          </a:p>
          <a:p>
            <a:pPr marL="0" indent="0" algn="just">
              <a:buNone/>
            </a:pPr>
            <a:r>
              <a:rPr lang="en-US" sz="3750" dirty="0"/>
              <a:t>	</a:t>
            </a:r>
            <a:endParaRPr lang="en-US" sz="3750" dirty="0" smtClean="0"/>
          </a:p>
          <a:p>
            <a:pPr marL="0" indent="0" algn="just">
              <a:buNone/>
            </a:pPr>
            <a:r>
              <a:rPr lang="en-US" sz="3750" dirty="0" smtClean="0"/>
              <a:t>The Words of Jesus are Life</a:t>
            </a:r>
          </a:p>
          <a:p>
            <a:pPr marL="0" indent="0" algn="just">
              <a:buNone/>
            </a:pPr>
            <a:endParaRPr lang="en-US" sz="3750" dirty="0"/>
          </a:p>
          <a:p>
            <a:pPr marL="0" indent="0" algn="just">
              <a:buNone/>
            </a:pPr>
            <a:r>
              <a:rPr lang="en-US" sz="3750" dirty="0" smtClean="0"/>
              <a:t>Peter’s (all) confession</a:t>
            </a:r>
          </a:p>
          <a:p>
            <a:pPr marL="0" indent="0" algn="just">
              <a:buNone/>
            </a:pPr>
            <a:r>
              <a:rPr lang="en-US" sz="3750" dirty="0"/>
              <a:t>	</a:t>
            </a:r>
            <a:r>
              <a:rPr lang="en-US" sz="3750" dirty="0" smtClean="0"/>
              <a:t>Identification of Judas as the betrayer</a:t>
            </a:r>
            <a:endParaRPr lang="en-US" sz="3750" dirty="0"/>
          </a:p>
        </p:txBody>
      </p:sp>
    </p:spTree>
    <p:extLst>
      <p:ext uri="{BB962C8B-B14F-4D97-AF65-F5344CB8AC3E}">
        <p14:creationId xmlns:p14="http://schemas.microsoft.com/office/powerpoint/2010/main" val="428391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7:1-10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Feast of the Tabernacles</a:t>
            </a:r>
          </a:p>
          <a:p>
            <a:pPr marL="0" indent="0" algn="just">
              <a:buNone/>
            </a:pPr>
            <a:r>
              <a:rPr lang="en-US" sz="3750" dirty="0"/>
              <a:t>	</a:t>
            </a:r>
            <a:r>
              <a:rPr lang="en-US" sz="3750" dirty="0" smtClean="0"/>
              <a:t>September</a:t>
            </a:r>
          </a:p>
          <a:p>
            <a:pPr marL="0" indent="0" algn="just">
              <a:buNone/>
            </a:pPr>
            <a:r>
              <a:rPr lang="en-US" sz="3750" dirty="0"/>
              <a:t>	</a:t>
            </a:r>
            <a:r>
              <a:rPr lang="en-US" sz="3750" dirty="0" smtClean="0"/>
              <a:t>Dwelling in tents</a:t>
            </a:r>
          </a:p>
        </p:txBody>
      </p:sp>
    </p:spTree>
    <p:extLst>
      <p:ext uri="{BB962C8B-B14F-4D97-AF65-F5344CB8AC3E}">
        <p14:creationId xmlns:p14="http://schemas.microsoft.com/office/powerpoint/2010/main" val="68924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37627995"/>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a16="http://schemas.microsoft.com/office/drawing/2014/main" xmlns="" val="20000"/>
                    </a:ext>
                  </a:extLst>
                </a:gridCol>
                <a:gridCol w="4622006">
                  <a:extLst>
                    <a:ext uri="{9D8B030D-6E8A-4147-A177-3AD203B41FA5}">
                      <a16:colId xmlns:a16="http://schemas.microsoft.com/office/drawing/2014/main" xmlns=""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35850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 y="0"/>
            <a:ext cx="9258300" cy="5391150"/>
          </a:xfrm>
          <a:prstGeom prst="rect">
            <a:avLst/>
          </a:prstGeom>
        </p:spPr>
      </p:pic>
      <p:sp>
        <p:nvSpPr>
          <p:cNvPr id="4" name="Title 3"/>
          <p:cNvSpPr>
            <a:spLocks noGrp="1"/>
          </p:cNvSpPr>
          <p:nvPr>
            <p:ph type="ctrTitle"/>
          </p:nvPr>
        </p:nvSpPr>
        <p:spPr>
          <a:xfrm>
            <a:off x="308354" y="2038350"/>
            <a:ext cx="8659879" cy="2895600"/>
          </a:xfrm>
        </p:spPr>
        <p:txBody>
          <a:bodyPr>
            <a:noAutofit/>
          </a:bodyPr>
          <a:lstStyle/>
          <a:p>
            <a:r>
              <a:rPr lang="en-US" sz="6000" dirty="0" smtClean="0">
                <a:effectLst>
                  <a:glow rad="228600">
                    <a:srgbClr val="000204"/>
                  </a:glow>
                </a:effectLst>
                <a:latin typeface="+mn-lt"/>
              </a:rPr>
              <a:t>Accounting and Scriptures</a:t>
            </a:r>
            <a:endParaRPr lang="en-US" sz="6000" i="1" dirty="0">
              <a:effectLst>
                <a:glow rad="228600">
                  <a:srgbClr val="000204"/>
                </a:glow>
              </a:effectLst>
              <a:latin typeface="+mn-lt"/>
            </a:endParaRPr>
          </a:p>
        </p:txBody>
      </p:sp>
    </p:spTree>
    <p:extLst>
      <p:ext uri="{BB962C8B-B14F-4D97-AF65-F5344CB8AC3E}">
        <p14:creationId xmlns:p14="http://schemas.microsoft.com/office/powerpoint/2010/main" val="273688559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959850" cy="3867150"/>
          </a:xfrm>
        </p:spPr>
        <p:txBody>
          <a:bodyPr>
            <a:noAutofit/>
          </a:bodyPr>
          <a:lstStyle/>
          <a:p>
            <a:pPr marL="0" indent="0" algn="just">
              <a:buNone/>
            </a:pPr>
            <a:r>
              <a:rPr lang="en-US" sz="3400" dirty="0" smtClean="0">
                <a:effectLst>
                  <a:glow rad="228600">
                    <a:srgbClr val="000000"/>
                  </a:glow>
                </a:effectLst>
              </a:rPr>
              <a:t>Parable of the unmerciful servant – Matthew 18</a:t>
            </a:r>
          </a:p>
          <a:p>
            <a:pPr marL="0" indent="0" algn="just">
              <a:buNone/>
            </a:pPr>
            <a:endParaRPr lang="en-US" sz="3400" dirty="0">
              <a:effectLst>
                <a:glow rad="228600">
                  <a:srgbClr val="000000"/>
                </a:glow>
              </a:effectLst>
            </a:endParaRPr>
          </a:p>
          <a:p>
            <a:pPr marL="0" indent="0" algn="just">
              <a:buNone/>
            </a:pPr>
            <a:r>
              <a:rPr lang="en-US" sz="3400" dirty="0" smtClean="0">
                <a:effectLst>
                  <a:glow rad="228600">
                    <a:srgbClr val="000000"/>
                  </a:glow>
                </a:effectLst>
              </a:rPr>
              <a:t>Parable of the talents – Matthew 25</a:t>
            </a:r>
          </a:p>
          <a:p>
            <a:pPr marL="0" indent="0" algn="just">
              <a:buNone/>
            </a:pPr>
            <a:endParaRPr lang="en-US" sz="3400" dirty="0">
              <a:effectLst>
                <a:glow rad="228600">
                  <a:srgbClr val="000000"/>
                </a:glow>
              </a:effectLst>
            </a:endParaRPr>
          </a:p>
          <a:p>
            <a:pPr marL="0" indent="0" algn="just">
              <a:buNone/>
            </a:pPr>
            <a:r>
              <a:rPr lang="en-US" sz="3400" dirty="0" smtClean="0">
                <a:effectLst>
                  <a:glow rad="228600">
                    <a:srgbClr val="000000"/>
                  </a:glow>
                </a:effectLst>
              </a:rPr>
              <a:t>Parable of the unjust steward – Luke 16</a:t>
            </a: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The Accounting Parables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2445416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fade">
                                      <p:cBhvr>
                                        <p:cTn id="10" dur="500"/>
                                        <p:tgtEl>
                                          <p:spTgt spid="307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animEffect transition="in" filter="fade">
                                      <p:cBhvr>
                                        <p:cTn id="13"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401983</TotalTime>
  <Words>709</Words>
  <Application>Microsoft Office PowerPoint</Application>
  <PresentationFormat>On-screen Show (16:9)</PresentationFormat>
  <Paragraphs>148</Paragraphs>
  <Slides>20</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Bell MT</vt:lpstr>
      <vt:lpstr>Calibri</vt:lpstr>
      <vt:lpstr>Calibri Light</vt:lpstr>
      <vt:lpstr>Lucida Sans Unicode</vt:lpstr>
      <vt:lpstr>system-ui</vt:lpstr>
      <vt:lpstr>Times New Roman</vt:lpstr>
      <vt:lpstr>Wingdings</vt:lpstr>
      <vt:lpstr>Office Theme</vt:lpstr>
      <vt:lpstr>Welcome!</vt:lpstr>
      <vt:lpstr>John 6:60-71</vt:lpstr>
      <vt:lpstr>John 6:60-71</vt:lpstr>
      <vt:lpstr>John 6:60-71</vt:lpstr>
      <vt:lpstr>John 7:1-10</vt:lpstr>
      <vt:lpstr>Welcome!</vt:lpstr>
      <vt:lpstr>PowerPoint Presentation</vt:lpstr>
      <vt:lpstr>Accounting and Scriptures</vt:lpstr>
      <vt:lpstr>The Accounting Parables</vt:lpstr>
      <vt:lpstr>The Accounting Parables</vt:lpstr>
      <vt:lpstr>The Accounting Parables</vt:lpstr>
      <vt:lpstr>Giving the Account</vt:lpstr>
      <vt:lpstr>Giving the Account</vt:lpstr>
      <vt:lpstr>Giving the Account</vt:lpstr>
      <vt:lpstr>Giving the Account</vt:lpstr>
      <vt:lpstr>Giving the Account</vt:lpstr>
      <vt:lpstr>Giving the Account</vt:lpstr>
      <vt:lpstr>Learning To Be Accountable</vt:lpstr>
      <vt:lpstr>PowerPoint Presentation</vt:lpstr>
      <vt:lpstr>Accounting For Your Soul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1617</cp:revision>
  <dcterms:modified xsi:type="dcterms:W3CDTF">2021-10-24T00:19:25Z</dcterms:modified>
</cp:coreProperties>
</file>